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3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BDD01-7235-7C4C-8AEB-466A09C88BAD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753B5-71CF-D54D-9C75-52841AB8CC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5929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49240-11D2-6948-8A9F-AAAED32B00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1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6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72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86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325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106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94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92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07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91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43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04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14A14-B2E6-CA40-A1A9-B77D60F18AB2}" type="datetimeFigureOut">
              <a:rPr kumimoji="1" lang="ja-JP" altLang="en-US" smtClean="0"/>
              <a:t>2022/8/23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8A34F-8BB2-7D46-ACA7-BDADC490BB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00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6" name="カギ線コネクタ 95"/>
          <p:cNvCxnSpPr>
            <a:stCxn id="50" idx="2"/>
            <a:endCxn id="97" idx="3"/>
          </p:cNvCxnSpPr>
          <p:nvPr/>
        </p:nvCxnSpPr>
        <p:spPr>
          <a:xfrm rot="5400000">
            <a:off x="4967951" y="2998628"/>
            <a:ext cx="39772" cy="618864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図 12" descr="クラウドマネージメント協会ロゴ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831" y="230038"/>
            <a:ext cx="1311169" cy="3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線コネクタ 2"/>
          <p:cNvCxnSpPr/>
          <p:nvPr/>
        </p:nvCxnSpPr>
        <p:spPr>
          <a:xfrm>
            <a:off x="92365" y="577680"/>
            <a:ext cx="900545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11726" y="230038"/>
            <a:ext cx="5744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メイリオ"/>
                <a:ea typeface="メイリオ"/>
                <a:cs typeface="メイリオ"/>
              </a:rPr>
              <a:t>プラン・</a:t>
            </a:r>
            <a:r>
              <a:rPr lang="ja-JP" altLang="en-US" dirty="0">
                <a:latin typeface="メイリオ"/>
                <a:ea typeface="メイリオ"/>
                <a:cs typeface="メイリオ"/>
              </a:rPr>
              <a:t>インターナショナル</a:t>
            </a:r>
            <a:r>
              <a:rPr kumimoji="1" lang="ja-JP" altLang="en-US" dirty="0">
                <a:latin typeface="メイリオ"/>
                <a:ea typeface="メイリオ"/>
                <a:cs typeface="メイリオ"/>
              </a:rPr>
              <a:t>への寄付の流れ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265757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92243"/>
            <a:ext cx="9144000" cy="265757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464077" y="742606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メイリオ"/>
                <a:ea typeface="メイリオ"/>
                <a:cs typeface="メイリオ"/>
              </a:rPr>
              <a:t>CMS</a:t>
            </a:r>
            <a:r>
              <a:rPr kumimoji="1" lang="ja-JP" altLang="en-US" dirty="0">
                <a:latin typeface="メイリオ"/>
                <a:ea typeface="メイリオ"/>
                <a:cs typeface="メイリオ"/>
              </a:rPr>
              <a:t>会員企業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072946" y="77028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/>
                <a:ea typeface="メイリオ"/>
                <a:cs typeface="メイリオ"/>
              </a:rPr>
              <a:t>インターロジック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066495" y="74260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メイリオ"/>
                <a:ea typeface="メイリオ"/>
                <a:cs typeface="メイリオ"/>
              </a:rPr>
              <a:t>プラン・</a:t>
            </a:r>
            <a:r>
              <a:rPr lang="ja-JP" altLang="en-US" dirty="0">
                <a:latin typeface="メイリオ"/>
                <a:ea typeface="メイリオ"/>
                <a:cs typeface="メイリオ"/>
              </a:rPr>
              <a:t>インター</a:t>
            </a:r>
            <a:endParaRPr lang="en-US" altLang="ja-JP">
              <a:latin typeface="メイリオ"/>
              <a:ea typeface="メイリオ"/>
              <a:cs typeface="メイリオ"/>
            </a:endParaRPr>
          </a:p>
          <a:p>
            <a:r>
              <a:rPr lang="ja-JP" altLang="en-US">
                <a:latin typeface="メイリオ"/>
                <a:ea typeface="メイリオ"/>
                <a:cs typeface="メイリオ"/>
              </a:rPr>
              <a:t>ナショナル</a:t>
            </a:r>
            <a:endParaRPr kumimoji="1" lang="ja-JP" altLang="en-US" dirty="0">
              <a:latin typeface="メイリオ"/>
              <a:ea typeface="メイリオ"/>
              <a:cs typeface="メイリオ"/>
            </a:endParaRPr>
          </a:p>
        </p:txBody>
      </p:sp>
      <p:pic>
        <p:nvPicPr>
          <p:cNvPr id="16" name="図 15" descr="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23" y="1332706"/>
            <a:ext cx="984914" cy="984914"/>
          </a:xfrm>
          <a:prstGeom prst="rect">
            <a:avLst/>
          </a:prstGeom>
        </p:spPr>
      </p:pic>
      <p:pic>
        <p:nvPicPr>
          <p:cNvPr id="44" name="図 43" descr="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24" y="2824536"/>
            <a:ext cx="984914" cy="984914"/>
          </a:xfrm>
          <a:prstGeom prst="rect">
            <a:avLst/>
          </a:prstGeom>
        </p:spPr>
      </p:pic>
      <p:cxnSp>
        <p:nvCxnSpPr>
          <p:cNvPr id="22" name="直線矢印コネクタ 21"/>
          <p:cNvCxnSpPr>
            <a:stCxn id="12" idx="3"/>
            <a:endCxn id="16" idx="1"/>
          </p:cNvCxnSpPr>
          <p:nvPr/>
        </p:nvCxnSpPr>
        <p:spPr>
          <a:xfrm>
            <a:off x="1731523" y="1825163"/>
            <a:ext cx="279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メモ 46"/>
          <p:cNvSpPr/>
          <p:nvPr/>
        </p:nvSpPr>
        <p:spPr>
          <a:xfrm>
            <a:off x="3020239" y="1361750"/>
            <a:ext cx="619538" cy="640257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pic>
        <p:nvPicPr>
          <p:cNvPr id="50" name="図 49" descr="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700" y="5088148"/>
            <a:ext cx="984914" cy="984914"/>
          </a:xfrm>
          <a:prstGeom prst="rect">
            <a:avLst/>
          </a:prstGeom>
        </p:spPr>
      </p:pic>
      <p:sp>
        <p:nvSpPr>
          <p:cNvPr id="60" name="テキスト ボックス 59"/>
          <p:cNvSpPr txBox="1"/>
          <p:nvPr/>
        </p:nvSpPr>
        <p:spPr>
          <a:xfrm>
            <a:off x="2264570" y="211552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収益金にもとづく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寄付金額を申告</a:t>
            </a:r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5510437" y="3039826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当該月までの申告分の</a:t>
            </a:r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寄付金集計と</a:t>
            </a:r>
            <a:endParaRPr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各申告会社への寄付金額の請求</a:t>
            </a:r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cxnSp>
        <p:nvCxnSpPr>
          <p:cNvPr id="72" name="直線矢印コネクタ 71"/>
          <p:cNvCxnSpPr>
            <a:stCxn id="16" idx="2"/>
            <a:endCxn id="44" idx="0"/>
          </p:cNvCxnSpPr>
          <p:nvPr/>
        </p:nvCxnSpPr>
        <p:spPr>
          <a:xfrm>
            <a:off x="5017980" y="2317620"/>
            <a:ext cx="1" cy="5069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" name="図 80" descr="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23" y="4165624"/>
            <a:ext cx="984914" cy="984914"/>
          </a:xfrm>
          <a:prstGeom prst="rect">
            <a:avLst/>
          </a:prstGeom>
        </p:spPr>
      </p:pic>
      <p:sp>
        <p:nvSpPr>
          <p:cNvPr id="89" name="テキスト ボックス 88"/>
          <p:cNvSpPr txBox="1"/>
          <p:nvPr/>
        </p:nvSpPr>
        <p:spPr>
          <a:xfrm>
            <a:off x="5406285" y="4230654"/>
            <a:ext cx="37753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メイリオ"/>
                <a:ea typeface="メイリオ"/>
                <a:cs typeface="メイリオ"/>
              </a:rPr>
              <a:t>各発行</a:t>
            </a:r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エリアからの寄付金を取りまとめて、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400">
                <a:latin typeface="メイリオ"/>
                <a:ea typeface="メイリオ"/>
                <a:cs typeface="メイリオ"/>
              </a:rPr>
              <a:t>プラン・インターナショナル・ジャパンに</a:t>
            </a:r>
            <a:endParaRPr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送金する。</a:t>
            </a:r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90" name="メモ 89"/>
          <p:cNvSpPr/>
          <p:nvPr/>
        </p:nvSpPr>
        <p:spPr>
          <a:xfrm>
            <a:off x="6360604" y="5867677"/>
            <a:ext cx="619538" cy="640257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sp>
        <p:nvSpPr>
          <p:cNvPr id="91" name="メモ 90"/>
          <p:cNvSpPr/>
          <p:nvPr/>
        </p:nvSpPr>
        <p:spPr>
          <a:xfrm>
            <a:off x="6271155" y="5759250"/>
            <a:ext cx="619538" cy="640257"/>
          </a:xfrm>
          <a:prstGeom prst="foldedCorner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/>
              <a:ea typeface="メイリオ"/>
              <a:cs typeface="メイリオ"/>
            </a:endParaRPr>
          </a:p>
        </p:txBody>
      </p:sp>
      <p:pic>
        <p:nvPicPr>
          <p:cNvPr id="97" name="図 96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02" y="5620377"/>
            <a:ext cx="984914" cy="984914"/>
          </a:xfrm>
          <a:prstGeom prst="rect">
            <a:avLst/>
          </a:prstGeom>
        </p:spPr>
      </p:pic>
      <p:sp>
        <p:nvSpPr>
          <p:cNvPr id="105" name="テキスト ボックス 104"/>
          <p:cNvSpPr txBox="1"/>
          <p:nvPr/>
        </p:nvSpPr>
        <p:spPr>
          <a:xfrm>
            <a:off x="6938254" y="6262675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メイリオ"/>
                <a:ea typeface="メイリオ"/>
                <a:cs typeface="メイリオ"/>
              </a:rPr>
              <a:t>年間</a:t>
            </a:r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の</a:t>
            </a:r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寄付金受領書発行</a:t>
            </a:r>
          </a:p>
        </p:txBody>
      </p:sp>
      <p:cxnSp>
        <p:nvCxnSpPr>
          <p:cNvPr id="107" name="直線矢印コネクタ 106"/>
          <p:cNvCxnSpPr/>
          <p:nvPr/>
        </p:nvCxnSpPr>
        <p:spPr>
          <a:xfrm>
            <a:off x="311726" y="1315280"/>
            <a:ext cx="0" cy="14142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138829" y="2766848"/>
            <a:ext cx="885996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テキスト ボックス 112"/>
          <p:cNvSpPr txBox="1"/>
          <p:nvPr/>
        </p:nvSpPr>
        <p:spPr>
          <a:xfrm>
            <a:off x="92365" y="1950286"/>
            <a:ext cx="144142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>
                <a:latin typeface="メイリオ"/>
                <a:ea typeface="メイリオ"/>
                <a:cs typeface="メイリオ"/>
              </a:rPr>
              <a:t>KidsDo</a:t>
            </a:r>
            <a:endParaRPr kumimoji="1"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発行月月末まで</a:t>
            </a:r>
          </a:p>
        </p:txBody>
      </p:sp>
      <p:cxnSp>
        <p:nvCxnSpPr>
          <p:cNvPr id="115" name="カギ線コネクタ 114"/>
          <p:cNvCxnSpPr>
            <a:cxnSpLocks/>
            <a:stCxn id="81" idx="2"/>
          </p:cNvCxnSpPr>
          <p:nvPr/>
        </p:nvCxnSpPr>
        <p:spPr>
          <a:xfrm rot="16200000" flipH="1">
            <a:off x="6096450" y="4072068"/>
            <a:ext cx="426352" cy="258329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506682" y="15163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メイリオ"/>
                <a:ea typeface="メイリオ"/>
                <a:cs typeface="メイリオ"/>
              </a:rPr>
              <a:t>寄付連絡受領</a:t>
            </a:r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  <p:pic>
        <p:nvPicPr>
          <p:cNvPr id="45" name="図 44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9" y="2824536"/>
            <a:ext cx="984914" cy="984914"/>
          </a:xfrm>
          <a:prstGeom prst="rect">
            <a:avLst/>
          </a:prstGeom>
        </p:spPr>
      </p:pic>
      <p:cxnSp>
        <p:nvCxnSpPr>
          <p:cNvPr id="46" name="直線矢印コネクタ 45"/>
          <p:cNvCxnSpPr>
            <a:stCxn id="44" idx="1"/>
            <a:endCxn id="45" idx="3"/>
          </p:cNvCxnSpPr>
          <p:nvPr/>
        </p:nvCxnSpPr>
        <p:spPr>
          <a:xfrm flipH="1">
            <a:off x="1731523" y="3316993"/>
            <a:ext cx="27940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352342" y="2976636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請求書受領</a:t>
            </a:r>
          </a:p>
        </p:txBody>
      </p:sp>
      <p:pic>
        <p:nvPicPr>
          <p:cNvPr id="51" name="図 50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9" y="4165624"/>
            <a:ext cx="984914" cy="984914"/>
          </a:xfrm>
          <a:prstGeom prst="rect">
            <a:avLst/>
          </a:prstGeom>
        </p:spPr>
      </p:pic>
      <p:cxnSp>
        <p:nvCxnSpPr>
          <p:cNvPr id="52" name="直線矢印コネクタ 51"/>
          <p:cNvCxnSpPr>
            <a:stCxn id="51" idx="3"/>
            <a:endCxn id="81" idx="1"/>
          </p:cNvCxnSpPr>
          <p:nvPr/>
        </p:nvCxnSpPr>
        <p:spPr>
          <a:xfrm>
            <a:off x="1731523" y="4658081"/>
            <a:ext cx="279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138829" y="3833532"/>
            <a:ext cx="885996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図 11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9" y="1332706"/>
            <a:ext cx="984914" cy="984914"/>
          </a:xfrm>
          <a:prstGeom prst="rect">
            <a:avLst/>
          </a:prstGeom>
        </p:spPr>
      </p:pic>
      <p:cxnSp>
        <p:nvCxnSpPr>
          <p:cNvPr id="57" name="直線矢印コネクタ 56"/>
          <p:cNvCxnSpPr/>
          <p:nvPr/>
        </p:nvCxnSpPr>
        <p:spPr>
          <a:xfrm>
            <a:off x="311726" y="2798243"/>
            <a:ext cx="0" cy="10112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cxnSpLocks/>
          </p:cNvCxnSpPr>
          <p:nvPr/>
        </p:nvCxnSpPr>
        <p:spPr>
          <a:xfrm>
            <a:off x="311726" y="3854535"/>
            <a:ext cx="0" cy="1296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0" y="4154162"/>
            <a:ext cx="108234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kumimoji="1" lang="ja-JP" altLang="en-US" sz="1400">
                <a:latin typeface="メイリオ"/>
                <a:ea typeface="メイリオ"/>
                <a:cs typeface="メイリオ"/>
              </a:rPr>
              <a:t>翌月</a:t>
            </a:r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末まで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352342" y="4151206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/>
                <a:ea typeface="メイリオ"/>
                <a:cs typeface="メイリオ"/>
              </a:rPr>
              <a:t>寄付金入金</a:t>
            </a:r>
          </a:p>
        </p:txBody>
      </p:sp>
      <p:cxnSp>
        <p:nvCxnSpPr>
          <p:cNvPr id="63" name="直線コネクタ 62"/>
          <p:cNvCxnSpPr/>
          <p:nvPr/>
        </p:nvCxnSpPr>
        <p:spPr>
          <a:xfrm>
            <a:off x="138828" y="5150537"/>
            <a:ext cx="8859965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>
            <a:stCxn id="45" idx="2"/>
            <a:endCxn id="51" idx="0"/>
          </p:cNvCxnSpPr>
          <p:nvPr/>
        </p:nvCxnSpPr>
        <p:spPr>
          <a:xfrm>
            <a:off x="1239066" y="3809450"/>
            <a:ext cx="0" cy="3561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52F1EA-BC7D-CF7D-30D8-561798BFD126}"/>
              </a:ext>
            </a:extLst>
          </p:cNvPr>
          <p:cNvSpPr txBox="1"/>
          <p:nvPr/>
        </p:nvSpPr>
        <p:spPr>
          <a:xfrm>
            <a:off x="74890" y="5634855"/>
            <a:ext cx="112723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メイリオ"/>
                <a:ea typeface="メイリオ"/>
                <a:cs typeface="メイリオ"/>
              </a:rPr>
              <a:t>決算月の</a:t>
            </a:r>
            <a:endParaRPr lang="en-US" altLang="ja-JP" sz="1400" dirty="0">
              <a:latin typeface="メイリオ"/>
              <a:ea typeface="メイリオ"/>
              <a:cs typeface="メイリオ"/>
            </a:endParaRPr>
          </a:p>
          <a:p>
            <a:r>
              <a:rPr lang="ja-JP" altLang="en-US" sz="1400">
                <a:latin typeface="メイリオ"/>
                <a:ea typeface="メイリオ"/>
                <a:cs typeface="メイリオ"/>
              </a:rPr>
              <a:t>翌月</a:t>
            </a:r>
            <a:r>
              <a:rPr lang="en-US" altLang="ja-JP" sz="1400" dirty="0">
                <a:latin typeface="メイリオ"/>
                <a:ea typeface="メイリオ"/>
                <a:cs typeface="メイリオ"/>
              </a:rPr>
              <a:t>10</a:t>
            </a:r>
            <a:r>
              <a:rPr lang="ja-JP" altLang="en-US" sz="1400">
                <a:latin typeface="メイリオ"/>
                <a:ea typeface="メイリオ"/>
                <a:cs typeface="メイリオ"/>
              </a:rPr>
              <a:t>日頃</a:t>
            </a:r>
            <a:endParaRPr kumimoji="1" lang="ja-JP" altLang="en-US" sz="1400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93550111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89</Words>
  <Application>Microsoft Macintosh PowerPoint</Application>
  <PresentationFormat>画面に合わせる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Matsumoto Kouichi</dc:creator>
  <cp:lastModifiedBy>Microsoft Office User</cp:lastModifiedBy>
  <cp:revision>6</cp:revision>
  <dcterms:created xsi:type="dcterms:W3CDTF">2015-02-21T05:45:23Z</dcterms:created>
  <dcterms:modified xsi:type="dcterms:W3CDTF">2022-08-22T15:23:55Z</dcterms:modified>
</cp:coreProperties>
</file>